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66" r:id="rId5"/>
    <p:sldId id="271" r:id="rId6"/>
    <p:sldId id="273" r:id="rId7"/>
    <p:sldId id="274" r:id="rId8"/>
    <p:sldId id="272" r:id="rId9"/>
    <p:sldId id="302" r:id="rId10"/>
    <p:sldId id="303" r:id="rId11"/>
    <p:sldId id="304" r:id="rId12"/>
    <p:sldId id="305" r:id="rId13"/>
    <p:sldId id="306" r:id="rId14"/>
    <p:sldId id="307" r:id="rId15"/>
    <p:sldId id="278" r:id="rId16"/>
    <p:sldId id="295" r:id="rId17"/>
    <p:sldId id="308" r:id="rId18"/>
    <p:sldId id="299" r:id="rId19"/>
    <p:sldId id="283" r:id="rId20"/>
    <p:sldId id="292" r:id="rId21"/>
    <p:sldId id="293" r:id="rId22"/>
    <p:sldId id="288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301A5-EC23-7836-17F8-C520C639A4AA}" v="3" dt="2025-02-27T15:39:14.605"/>
    <p1510:client id="{B8828A16-6AA1-0A1C-7E13-0EADAF9D0C29}" v="4" dt="2025-02-28T18:10:15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1"/>
    <p:restoredTop sz="90274"/>
  </p:normalViewPr>
  <p:slideViewPr>
    <p:cSldViewPr snapToGrid="0">
      <p:cViewPr varScale="1">
        <p:scale>
          <a:sx n="97" d="100"/>
          <a:sy n="97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ndrelino dos Santos" userId="S::37024260@sempreunijuazeiro.com.br::bdff8406-5b32-426b-be8a-e375b9d72cec" providerId="AD" clId="Web-{53F301A5-EC23-7836-17F8-C520C639A4AA}"/>
    <pc:docChg chg="modSld">
      <pc:chgData name="Mauricio Andrelino dos Santos" userId="S::37024260@sempreunijuazeiro.com.br::bdff8406-5b32-426b-be8a-e375b9d72cec" providerId="AD" clId="Web-{53F301A5-EC23-7836-17F8-C520C639A4AA}" dt="2025-02-27T15:39:14.605" v="2" actId="1076"/>
      <pc:docMkLst>
        <pc:docMk/>
      </pc:docMkLst>
      <pc:sldChg chg="modSp">
        <pc:chgData name="Mauricio Andrelino dos Santos" userId="S::37024260@sempreunijuazeiro.com.br::bdff8406-5b32-426b-be8a-e375b9d72cec" providerId="AD" clId="Web-{53F301A5-EC23-7836-17F8-C520C639A4AA}" dt="2025-02-27T15:39:14.605" v="2" actId="1076"/>
        <pc:sldMkLst>
          <pc:docMk/>
          <pc:sldMk cId="1954557944" sldId="283"/>
        </pc:sldMkLst>
        <pc:picChg chg="mod">
          <ac:chgData name="Mauricio Andrelino dos Santos" userId="S::37024260@sempreunijuazeiro.com.br::bdff8406-5b32-426b-be8a-e375b9d72cec" providerId="AD" clId="Web-{53F301A5-EC23-7836-17F8-C520C639A4AA}" dt="2025-02-27T15:39:14.605" v="2" actId="1076"/>
          <ac:picMkLst>
            <pc:docMk/>
            <pc:sldMk cId="1954557944" sldId="283"/>
            <ac:picMk id="5" creationId="{25442589-DB0B-7ACB-C08A-14F1AF54D2E4}"/>
          </ac:picMkLst>
        </pc:picChg>
        <pc:picChg chg="mod">
          <ac:chgData name="Mauricio Andrelino dos Santos" userId="S::37024260@sempreunijuazeiro.com.br::bdff8406-5b32-426b-be8a-e375b9d72cec" providerId="AD" clId="Web-{53F301A5-EC23-7836-17F8-C520C639A4AA}" dt="2025-02-27T15:39:12.043" v="1" actId="1076"/>
          <ac:picMkLst>
            <pc:docMk/>
            <pc:sldMk cId="1954557944" sldId="283"/>
            <ac:picMk id="34" creationId="{00000000-0000-0000-0000-000000000000}"/>
          </ac:picMkLst>
        </pc:picChg>
      </pc:sldChg>
    </pc:docChg>
  </pc:docChgLst>
  <pc:docChgLst>
    <pc:chgData name="Eduardo Crhystian Lobo Goncalves" userId="S::37024463@sempreunijuazeiro.com.br::3d2138b1-2fa1-49b4-b93d-9a46ad61a99d" providerId="AD" clId="Web-{B8828A16-6AA1-0A1C-7E13-0EADAF9D0C29}"/>
    <pc:docChg chg="modSld">
      <pc:chgData name="Eduardo Crhystian Lobo Goncalves" userId="S::37024463@sempreunijuazeiro.com.br::3d2138b1-2fa1-49b4-b93d-9a46ad61a99d" providerId="AD" clId="Web-{B8828A16-6AA1-0A1C-7E13-0EADAF9D0C29}" dt="2025-02-28T18:10:15.934" v="3"/>
      <pc:docMkLst>
        <pc:docMk/>
      </pc:docMkLst>
      <pc:sldChg chg="mod modShow">
        <pc:chgData name="Eduardo Crhystian Lobo Goncalves" userId="S::37024463@sempreunijuazeiro.com.br::3d2138b1-2fa1-49b4-b93d-9a46ad61a99d" providerId="AD" clId="Web-{B8828A16-6AA1-0A1C-7E13-0EADAF9D0C29}" dt="2025-02-28T18:10:15.934" v="3"/>
        <pc:sldMkLst>
          <pc:docMk/>
          <pc:sldMk cId="3251998516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86EAF-E6D4-6E48-B3DD-35C0E9DB1AA3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0566E-6EB5-CC4F-9B69-7EDEF9EC099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6338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https</a:t>
            </a:r>
            <a:r>
              <a:rPr lang="pt-PT" dirty="0"/>
              <a:t>://</a:t>
            </a:r>
            <a:r>
              <a:rPr lang="pt-PT" dirty="0" err="1"/>
              <a:t>docs.google.com</a:t>
            </a:r>
            <a:r>
              <a:rPr lang="pt-PT" dirty="0"/>
              <a:t>/</a:t>
            </a:r>
            <a:r>
              <a:rPr lang="pt-PT" dirty="0" err="1"/>
              <a:t>forms</a:t>
            </a:r>
            <a:r>
              <a:rPr lang="pt-PT" dirty="0"/>
              <a:t>/d/e/1FAIpQLSd-KkcUCIZtNXm0n5up-EQl-O_9ZmzmTNvZx2uuBK7OC45dSQ/</a:t>
            </a:r>
            <a:r>
              <a:rPr lang="pt-PT" dirty="0" err="1"/>
              <a:t>viewform?usp</a:t>
            </a:r>
            <a:r>
              <a:rPr lang="pt-PT" dirty="0"/>
              <a:t>=</a:t>
            </a:r>
            <a:r>
              <a:rPr lang="pt-PT"/>
              <a:t>dialog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0566E-6EB5-CC4F-9B69-7EDEF9EC0993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373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58160-9CD3-70EB-4F9B-5CB99BCEA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534B48-85CA-C268-A798-5E739A144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862BA6F-F06A-B3AD-5E0D-202EE8245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D45AE64-8BAE-8BF0-AEAD-AF2E781C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F3B2C92-8ECE-A51A-9963-340A8BB0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117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6B8BB-610A-0E45-C21A-7471EE2A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0F0C02E-E97E-8E81-BBE2-BEF67C52D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34D0073-86F3-3523-63E1-2EC6B700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7994379-8649-D0F6-B8FB-268FA841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C4D5434-FE2B-89EF-9B41-2BE6731D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188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3FB027-2D1B-B19B-2018-52700AA57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27EB9C2-86DF-AEB0-C02A-EA6B8A373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3019824-5B39-DA7C-FB49-C26547D2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5031111-6FB8-42A5-CCE0-6835AE50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867D4BC-C052-D418-8F4D-ABD34F05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90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FCC3E-B052-D2B2-1F6E-799120A8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720B39F-3DEE-4E4C-C331-895A36611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D59A6AB-3651-F0DE-D10B-533A34F9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46C4A7B-CB56-6BF0-1BC1-50E48D9C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BEC187E-EE6A-A543-4ED8-F3F05322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559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CFDB3-0C2A-34C1-D764-C302A6F0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375B44D-11EC-D966-69D3-C56C9A3C5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BD576E0-782F-4CF2-2B86-196AAF03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82842F6-EBCA-168C-4726-DE86DEA9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7042F3E-46E7-182A-323F-45808BC9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147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33DAB-61E3-8003-1225-1752BDE4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36D32CD-6D3B-0782-2FD3-2F7469A07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8A77958-A518-8E3A-8CC8-AED982910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7492C4-5453-3E1C-E041-67369E40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BE7FF61-7EEC-3F4E-C181-C1AF8A58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25C0BD1-44A2-5ADC-6F08-22AF5F4E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084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4CE50-465B-E688-6118-C66E9F24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271D68D-0850-DCD2-9AD0-B00D11B01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459DDC1-8A91-7349-FF13-99BB55A03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B60B1A-1B83-BF3F-5557-956C769CA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6766028-904A-1DD2-7F8F-48C10B2DE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28DABD0-B960-7A5E-BDD9-01366EF2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6E1B2D7-2F6E-868C-65F6-3C25736F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21AB287F-FBBE-9F66-8C7C-E84305DC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166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1AB26-6773-0757-7EAB-ED33B775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2D33C0-3919-F5BC-0B50-8B6C9031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CD6FBD6-9EE9-D983-6F17-4DC6A8DB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E2F429B-9F32-C193-C301-5ED754CB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10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BBFB83A-08EB-C9D6-8578-FFC267B9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899C84D-DB12-7999-5277-98F3D31A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05684C6-7C30-C42A-55AE-312E37E4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592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78FB-561E-3DE7-661E-47E0AC8AF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369598-8FE7-A68E-1D45-9B4F2398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2069840-5C42-D53F-9A52-8B44595FF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A282F3A-CE9C-ACD5-EBFE-0684A563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366A8CE-520E-AE55-0A9E-C88E1101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2E7CE83-2FF2-23E0-01B1-1250A199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098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13D69-3CCD-AFFA-7F33-BAC1AE80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A007649-1907-AD9B-E72E-E29DEFA9A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2383D6C-4677-9131-0163-0F7A73AFB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01AACE8-336D-A103-2C3D-0498D21E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A8BAAE8-60E7-AF75-5AB6-0F0ECF47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AE26008-091D-51F1-6E74-40D93522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142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9D97BEA-6448-2E5A-C40A-169ACC7F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B0D73A5-535E-321A-6851-98E7977B3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99755FA-901C-7C75-14B4-4A10A7EEF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1EA42-07E3-9D47-875D-F4970F716760}" type="datetimeFigureOut">
              <a:rPr lang="pt-PT" smtClean="0"/>
              <a:t>28/02/2025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C4AEB0-AB91-AAC5-C8B0-FEED50C14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7D28445-53E1-A6C3-1B6F-FF39FFE56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219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0" y="177779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Monoceros" panose="02000505000000020004" pitchFamily="2" charset="0"/>
              </a:rPr>
              <a:t>DESENVOLVIMENTO </a:t>
            </a:r>
            <a:br>
              <a:rPr lang="pt-BR" sz="4400" b="1" dirty="0">
                <a:latin typeface="Monoceros" panose="02000505000000020004" pitchFamily="2" charset="0"/>
              </a:rPr>
            </a:br>
            <a:r>
              <a:rPr lang="pt-BR" sz="4400" b="1" dirty="0">
                <a:latin typeface="Monoceros" panose="02000505000000020004" pitchFamily="2" charset="0"/>
              </a:rPr>
              <a:t>PESSOAL E TRABALHABILIDADE</a:t>
            </a: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984918" y="3356709"/>
            <a:ext cx="76720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spc="230" dirty="0">
                <a:solidFill>
                  <a:srgbClr val="51527D"/>
                </a:solidFill>
                <a:latin typeface="Monoceros" panose="02000505000000020004" pitchFamily="2" charset="0"/>
              </a:rPr>
              <a:t>PROF. ALDAY PINHEIRO</a:t>
            </a:r>
          </a:p>
        </p:txBody>
      </p:sp>
      <p:pic>
        <p:nvPicPr>
          <p:cNvPr id="4" name="Imagem 3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064BB7C8-0AA4-688F-7719-C47A57DE2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96135" y="750922"/>
            <a:ext cx="5250354" cy="50167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4000" b="1" dirty="0">
                <a:solidFill>
                  <a:srgbClr val="51527D"/>
                </a:solidFill>
                <a:latin typeface="Monoceros" panose="02000505000000020004" pitchFamily="2" charset="0"/>
              </a:rPr>
              <a:t>Você sabia que o seu currículo é o outdoor para as empresas?</a:t>
            </a:r>
          </a:p>
          <a:p>
            <a:pPr algn="r"/>
            <a:endParaRPr lang="pt-BR" sz="4000" b="1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algn="r"/>
            <a:r>
              <a:rPr lang="pt-BR" sz="4000" b="1" dirty="0">
                <a:solidFill>
                  <a:srgbClr val="51527D"/>
                </a:solidFill>
                <a:latin typeface="Monoceros" panose="02000505000000020004" pitchFamily="2" charset="0"/>
              </a:rPr>
              <a:t>Você sabia que muitas já selecionam por meio de currículos em formato de vídeos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pic>
        <p:nvPicPr>
          <p:cNvPr id="6" name="Imagem 5" descr="Uma imagem com interior, Câmaras e ótica, Câmara de vídeo, Instrumento ótico&#10;&#10;Descrição gerada automaticamente">
            <a:extLst>
              <a:ext uri="{FF2B5EF4-FFF2-40B4-BE49-F238E27FC236}">
                <a16:creationId xmlns:a16="http://schemas.microsoft.com/office/drawing/2014/main" id="{FCF02E07-F37D-7E4C-64AC-6D4B562B4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16"/>
          <a:stretch/>
        </p:blipFill>
        <p:spPr>
          <a:xfrm>
            <a:off x="7125629" y="1073313"/>
            <a:ext cx="5066371" cy="4371975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E04FC7C2-BF3B-E83B-1E24-24C28FC05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5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51376" y="1536174"/>
            <a:ext cx="5685403" cy="37856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4000" b="1" dirty="0">
                <a:solidFill>
                  <a:srgbClr val="51527D"/>
                </a:solidFill>
                <a:latin typeface="Monoceros" panose="02000505000000020004" pitchFamily="2" charset="0"/>
              </a:rPr>
              <a:t>Você conhece seus pontos fortes e a melhorar?</a:t>
            </a:r>
          </a:p>
          <a:p>
            <a:pPr algn="r"/>
            <a:r>
              <a:rPr lang="pt-BR" sz="4000" b="1" dirty="0">
                <a:solidFill>
                  <a:srgbClr val="51527D"/>
                </a:solidFill>
                <a:latin typeface="Monoceros" panose="02000505000000020004" pitchFamily="2" charset="0"/>
              </a:rPr>
              <a:t> </a:t>
            </a:r>
            <a:br>
              <a:rPr lang="pt-BR" sz="4000" b="1" dirty="0">
                <a:solidFill>
                  <a:srgbClr val="51527D"/>
                </a:solidFill>
                <a:latin typeface="Monoceros" panose="02000505000000020004" pitchFamily="2" charset="0"/>
              </a:rPr>
            </a:br>
            <a:r>
              <a:rPr lang="pt-BR" sz="4000" b="1" dirty="0">
                <a:solidFill>
                  <a:srgbClr val="51527D"/>
                </a:solidFill>
                <a:latin typeface="Monoceros" panose="02000505000000020004" pitchFamily="2" charset="0"/>
              </a:rPr>
              <a:t>Conhece o seu perfil comportamental?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pic>
        <p:nvPicPr>
          <p:cNvPr id="7" name="Imagem 6" descr="Uma imagem com brinquedo&#10;&#10;Descrição gerada automaticamente">
            <a:extLst>
              <a:ext uri="{FF2B5EF4-FFF2-40B4-BE49-F238E27FC236}">
                <a16:creationId xmlns:a16="http://schemas.microsoft.com/office/drawing/2014/main" id="{53F07D03-94E6-E621-952D-76EEDAF5D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53" y="815009"/>
            <a:ext cx="4584047" cy="4891931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8F3979EA-BB4C-A0D1-76BB-A746F448F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27478" y="2204773"/>
            <a:ext cx="5411247" cy="21698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4500" b="1" dirty="0">
                <a:solidFill>
                  <a:srgbClr val="51527D"/>
                </a:solidFill>
                <a:latin typeface="Monoceros" panose="02000505000000020004" pitchFamily="2" charset="0"/>
              </a:rPr>
              <a:t>VOCÊ CONHECE </a:t>
            </a:r>
            <a:br>
              <a:rPr lang="pt-BR" sz="4500" b="1" dirty="0">
                <a:solidFill>
                  <a:srgbClr val="51527D"/>
                </a:solidFill>
                <a:latin typeface="Monoceros" panose="02000505000000020004" pitchFamily="2" charset="0"/>
              </a:rPr>
            </a:br>
            <a:r>
              <a:rPr lang="pt-BR" sz="4500" b="1" dirty="0">
                <a:solidFill>
                  <a:srgbClr val="51527D"/>
                </a:solidFill>
                <a:latin typeface="Monoceros" panose="02000505000000020004" pitchFamily="2" charset="0"/>
              </a:rPr>
              <a:t>O NÚCLEO DE TRABALHABILIDADE?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pic>
        <p:nvPicPr>
          <p:cNvPr id="8" name="Imagem 7" descr="Uma imagem com interior, pessoa, vestuário, homem&#10;&#10;Descrição gerada automaticamente">
            <a:extLst>
              <a:ext uri="{FF2B5EF4-FFF2-40B4-BE49-F238E27FC236}">
                <a16:creationId xmlns:a16="http://schemas.microsoft.com/office/drawing/2014/main" id="{4C36E5C6-7EF2-C156-0A90-28FAE5613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270" y="1401698"/>
            <a:ext cx="5663961" cy="3775974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11FDBA49-7604-D672-631F-9AA1D754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CFD50-601C-8D33-B052-4FB236533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8D5E1AF5-4841-F935-DA32-277421BE63C8}"/>
              </a:ext>
            </a:extLst>
          </p:cNvPr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0E26303A-BFD4-D2E2-671B-BF42EC5B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BC0E9D-D5D9-DF12-2A05-50B72253C493}"/>
              </a:ext>
            </a:extLst>
          </p:cNvPr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513F416-6570-EABE-438F-767E9B46DB7E}"/>
              </a:ext>
            </a:extLst>
          </p:cNvPr>
          <p:cNvSpPr txBox="1"/>
          <p:nvPr/>
        </p:nvSpPr>
        <p:spPr>
          <a:xfrm>
            <a:off x="619125" y="1684661"/>
            <a:ext cx="45316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000" dirty="0">
                <a:latin typeface="+mj-lt"/>
              </a:rPr>
              <a:t>O núcleo de trabalhabilidade do Grupo SER Educacional é um espaço dedicado ao desenvolvimento de habilidades e competências dos estudantes, visando prepará-los para o mercado de trabalho.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48DED062-D41D-9D96-B03D-6D2A9376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B046ECE-108D-30BA-B14A-4801F00624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72AFF9EB-6494-CC2F-DD99-459E8C7C0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  <p:pic>
        <p:nvPicPr>
          <p:cNvPr id="2" name="Imagem 1" descr="Uma imagem com texto, vestuário, Cara humana, captura de ecrã&#10;&#10;Os conteúdos gerados por IA poderão estar incorretos.">
            <a:extLst>
              <a:ext uri="{FF2B5EF4-FFF2-40B4-BE49-F238E27FC236}">
                <a16:creationId xmlns:a16="http://schemas.microsoft.com/office/drawing/2014/main" id="{6AC3F168-F91C-1E09-91EB-D444EC236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6" y="-971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27478" y="624603"/>
            <a:ext cx="6375205" cy="54784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3500" b="1" dirty="0">
                <a:solidFill>
                  <a:srgbClr val="51527D"/>
                </a:solidFill>
                <a:latin typeface="Monoceros" panose="02000505000000020004" pitchFamily="2" charset="0"/>
              </a:rPr>
              <a:t>Você conhece </a:t>
            </a:r>
            <a:br>
              <a:rPr lang="pt-BR" sz="3500" b="1" dirty="0">
                <a:solidFill>
                  <a:srgbClr val="51527D"/>
                </a:solidFill>
                <a:latin typeface="Monoceros" panose="02000505000000020004" pitchFamily="2" charset="0"/>
              </a:rPr>
            </a:br>
            <a:r>
              <a:rPr lang="pt-BR" sz="3500" b="1" dirty="0">
                <a:solidFill>
                  <a:srgbClr val="51527D"/>
                </a:solidFill>
                <a:latin typeface="Monoceros" panose="02000505000000020004" pitchFamily="2" charset="0"/>
              </a:rPr>
              <a:t>o APP Peixe30?</a:t>
            </a:r>
            <a:br>
              <a:rPr lang="pt-BR" sz="3500" b="1" dirty="0">
                <a:solidFill>
                  <a:srgbClr val="51527D"/>
                </a:solidFill>
                <a:latin typeface="Monoceros" panose="02000505000000020004" pitchFamily="2" charset="0"/>
              </a:rPr>
            </a:br>
            <a:br>
              <a:rPr lang="pt-BR" sz="3500" b="1" dirty="0">
                <a:solidFill>
                  <a:srgbClr val="51527D"/>
                </a:solidFill>
                <a:latin typeface="Monoceros" panose="02000505000000020004" pitchFamily="2" charset="0"/>
              </a:rPr>
            </a:br>
            <a:r>
              <a:rPr lang="pt-BR" sz="3500" dirty="0">
                <a:solidFill>
                  <a:srgbClr val="51527D"/>
                </a:solidFill>
                <a:latin typeface="Monoceros" panose="02000505000000020004" pitchFamily="2" charset="0"/>
              </a:rPr>
              <a:t>Sabia que, além de conhecer as vagas disponíveis e as empresas que podem lhe contratar, ainda é possível elaborar o currículo (tradicional e por vídeo) e realizar o teste de perfil comportamental gratuitamente?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pic>
        <p:nvPicPr>
          <p:cNvPr id="6" name="Imagem 5" descr="Uma imagem com texto, Azul elétrico, Tipo de letra, captura de ecrã&#10;&#10;Descrição gerada automaticamente">
            <a:extLst>
              <a:ext uri="{FF2B5EF4-FFF2-40B4-BE49-F238E27FC236}">
                <a16:creationId xmlns:a16="http://schemas.microsoft.com/office/drawing/2014/main" id="{2610B8AC-BAA2-DDCE-9FD8-B0864EE27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647" y="1891344"/>
            <a:ext cx="4529353" cy="2944940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DF552A2C-6092-E701-D236-E25269DD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0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883391" y="354625"/>
            <a:ext cx="9987042" cy="5552981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3232333" y="2244330"/>
            <a:ext cx="6244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oceros" panose="02000505000000020004" pitchFamily="2" charset="0"/>
              </a:rPr>
              <a:t>ATIVIDADE DE HOJE</a:t>
            </a:r>
          </a:p>
          <a:p>
            <a:r>
              <a:rPr lang="pt-BR" sz="4000" b="1" dirty="0">
                <a:solidFill>
                  <a:schemeClr val="bg1"/>
                </a:solidFill>
                <a:latin typeface="Monoceros" panose="02000505000000020004" pitchFamily="2" charset="0"/>
              </a:rPr>
              <a:t>Parte </a:t>
            </a:r>
            <a:r>
              <a:rPr lang="pt-BR" sz="4000" b="1" dirty="0" err="1">
                <a:solidFill>
                  <a:schemeClr val="bg1"/>
                </a:solidFill>
                <a:latin typeface="Monoceros" panose="02000505000000020004" pitchFamily="2" charset="0"/>
              </a:rPr>
              <a:t>I</a:t>
            </a:r>
            <a:endParaRPr lang="pt-BR" sz="4000" b="1" dirty="0">
              <a:solidFill>
                <a:schemeClr val="bg1"/>
              </a:solidFill>
              <a:latin typeface="Monoceros" panose="02000505000000020004" pitchFamily="2" charset="0"/>
            </a:endParaRPr>
          </a:p>
          <a:p>
            <a:endParaRPr lang="pt-BR" sz="4000" b="1" dirty="0">
              <a:solidFill>
                <a:schemeClr val="bg1"/>
              </a:solidFill>
              <a:latin typeface="Monoceros" panose="02000505000000020004" pitchFamily="2" charset="0"/>
            </a:endParaRP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354625"/>
            <a:ext cx="1608365" cy="800100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2BC190F-86B4-F7BB-936B-3484C413D5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22" y="5907606"/>
            <a:ext cx="4760895" cy="9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5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655" y="-657163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741788" y="1595020"/>
            <a:ext cx="8034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latin typeface="Monoceros" panose="02000505000000020004" pitchFamily="2" charset="0"/>
              </a:rPr>
              <a:t>Nesta atividade você deverá:</a:t>
            </a:r>
          </a:p>
          <a:p>
            <a:pPr marL="342900" indent="-342900">
              <a:buFontTx/>
              <a:buChar char="-"/>
            </a:pPr>
            <a:r>
              <a:rPr lang="pt-BR" sz="2200" dirty="0">
                <a:latin typeface="Monoceros" panose="02000505000000020004" pitchFamily="2" charset="0"/>
              </a:rPr>
              <a:t>Baixar o APP do Peixe30 para o seu smartphone</a:t>
            </a:r>
          </a:p>
          <a:p>
            <a:pPr marL="342900" indent="-342900">
              <a:buFontTx/>
              <a:buChar char="-"/>
            </a:pPr>
            <a:r>
              <a:rPr lang="pt-BR" sz="2200" dirty="0">
                <a:latin typeface="Monoceros" panose="02000505000000020004" pitchFamily="2" charset="0"/>
              </a:rPr>
              <a:t>Efetuar login ou cadastrar-se, caso ainda não tenha acesso</a:t>
            </a:r>
          </a:p>
          <a:p>
            <a:pPr marL="342900" indent="-342900">
              <a:buFontTx/>
              <a:buChar char="-"/>
            </a:pPr>
            <a:r>
              <a:rPr lang="pt-BR" sz="2200" dirty="0">
                <a:latin typeface="Monoceros" panose="02000505000000020004" pitchFamily="2" charset="0"/>
              </a:rPr>
              <a:t>Preencher o seu currículo disponível no APP</a:t>
            </a:r>
          </a:p>
          <a:p>
            <a:pPr marL="342900" indent="-342900">
              <a:buFontTx/>
              <a:buChar char="-"/>
            </a:pPr>
            <a:r>
              <a:rPr lang="pt-BR" sz="2200" dirty="0">
                <a:latin typeface="Monoceros" panose="02000505000000020004" pitchFamily="2" charset="0"/>
              </a:rPr>
              <a:t>Realizar o teste de Perfil Comportamental</a:t>
            </a:r>
          </a:p>
          <a:p>
            <a:pPr marL="342900" indent="-342900">
              <a:buFontTx/>
              <a:buChar char="-"/>
            </a:pPr>
            <a:endParaRPr lang="pt-BR" sz="2200" b="1" dirty="0">
              <a:latin typeface="Monoceros" panose="02000505000000020004" pitchFamily="2" charset="0"/>
            </a:endParaRPr>
          </a:p>
          <a:p>
            <a:r>
              <a:rPr lang="pt-BR" sz="2200" dirty="0">
                <a:latin typeface="Monoceros" panose="02000505000000020004" pitchFamily="2" charset="0"/>
              </a:rPr>
              <a:t>Depois que fizer o teste, responder o formulário abaixo, disponível por meio do </a:t>
            </a:r>
            <a:r>
              <a:rPr lang="pt-BR" sz="2200" dirty="0" err="1">
                <a:latin typeface="Monoceros" panose="02000505000000020004" pitchFamily="2" charset="0"/>
              </a:rPr>
              <a:t>QRCode</a:t>
            </a:r>
            <a:r>
              <a:rPr lang="pt-BR" sz="2200" dirty="0">
                <a:latin typeface="Monoceros" panose="02000505000000020004" pitchFamily="2" charset="0"/>
              </a:rPr>
              <a:t>, informando seu nome completo, matrícula, o seu curso e da unidade onde estuda. </a:t>
            </a:r>
          </a:p>
          <a:p>
            <a:endParaRPr lang="pt-BR" sz="2200" dirty="0">
              <a:latin typeface="Monoceros" panose="02000505000000020004" pitchFamily="2" charset="0"/>
            </a:endParaRPr>
          </a:p>
          <a:p>
            <a:r>
              <a:rPr lang="pt-BR" sz="2200" b="1" dirty="0">
                <a:solidFill>
                  <a:srgbClr val="FF0000"/>
                </a:solidFill>
                <a:latin typeface="Monoceros" panose="02000505000000020004" pitchFamily="2" charset="0"/>
              </a:rPr>
              <a:t>Atenção</a:t>
            </a:r>
            <a:r>
              <a:rPr lang="pt-BR" sz="2200" dirty="0">
                <a:latin typeface="Monoceros" panose="02000505000000020004" pitchFamily="2" charset="0"/>
              </a:rPr>
              <a:t>: informar o nome e a matrícula errada ou incompleta, fará com que a nota da sua atividade não seja computada. </a:t>
            </a: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4882A14D-21CF-1303-980E-3B1568C1B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  <p:pic>
        <p:nvPicPr>
          <p:cNvPr id="5" name="Imagem 4" descr="Uma imagem com padrão, coser, píxel, puzzle de palavras-cruzadas&#10;&#10;Os conteúdos gerados por IA poderão estar incorretos.">
            <a:extLst>
              <a:ext uri="{FF2B5EF4-FFF2-40B4-BE49-F238E27FC236}">
                <a16:creationId xmlns:a16="http://schemas.microsoft.com/office/drawing/2014/main" id="{25442589-DB0B-7ACB-C08A-14F1AF54D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572" y="1051316"/>
            <a:ext cx="2684528" cy="26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5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5C56B-6C3D-AB88-92EA-5E0CFA4AE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450F708-C215-C2B2-1A18-C5F8AA17627C}"/>
              </a:ext>
            </a:extLst>
          </p:cNvPr>
          <p:cNvSpPr/>
          <p:nvPr/>
        </p:nvSpPr>
        <p:spPr>
          <a:xfrm>
            <a:off x="1883391" y="354625"/>
            <a:ext cx="9987042" cy="5552981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A959DA2A-5CB2-7661-8A26-D4B692C23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1FD3CBEC-6CB8-5F5E-5134-F6B17F449982}"/>
              </a:ext>
            </a:extLst>
          </p:cNvPr>
          <p:cNvSpPr txBox="1"/>
          <p:nvPr/>
        </p:nvSpPr>
        <p:spPr>
          <a:xfrm>
            <a:off x="3232333" y="2244330"/>
            <a:ext cx="6244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oceros" panose="02000505000000020004" pitchFamily="2" charset="0"/>
              </a:rPr>
              <a:t>ATIVIDADE DE HOJE</a:t>
            </a:r>
          </a:p>
          <a:p>
            <a:r>
              <a:rPr lang="pt-BR" sz="4000" b="1" dirty="0">
                <a:solidFill>
                  <a:schemeClr val="bg1"/>
                </a:solidFill>
                <a:latin typeface="Monoceros" panose="02000505000000020004" pitchFamily="2" charset="0"/>
              </a:rPr>
              <a:t>Parte II</a:t>
            </a:r>
          </a:p>
          <a:p>
            <a:endParaRPr lang="pt-BR" sz="4000" b="1" dirty="0">
              <a:solidFill>
                <a:schemeClr val="bg1"/>
              </a:solidFill>
              <a:latin typeface="Monoceros" panose="02000505000000020004" pitchFamily="2" charset="0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E97A668D-B2D9-6D49-777E-F92A18A97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04F9CAD-9785-C7ED-9082-8229C3AEB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354625"/>
            <a:ext cx="1608365" cy="800100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0F8AF64-5A34-7ECD-9865-98B7FF5A5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22" y="5907606"/>
            <a:ext cx="4760895" cy="9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6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3F128-BC90-293C-354B-C7B18DCBC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DC5717D-010B-3D1A-6537-2D8EE2CF4E41}"/>
              </a:ext>
            </a:extLst>
          </p:cNvPr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5EE35C7-97F0-C2A8-F6D7-4772180E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DE4381-129A-1D14-DD1B-F5DA49AFFD17}"/>
              </a:ext>
            </a:extLst>
          </p:cNvPr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D3FCFEB-A4BC-2313-3CAD-B51BE6ADD06F}"/>
              </a:ext>
            </a:extLst>
          </p:cNvPr>
          <p:cNvSpPr txBox="1"/>
          <p:nvPr/>
        </p:nvSpPr>
        <p:spPr>
          <a:xfrm>
            <a:off x="619125" y="1628240"/>
            <a:ext cx="91716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latin typeface="Monoceros" panose="02000505000000020004" pitchFamily="2" charset="0"/>
              </a:rPr>
              <a:t>Conhecendo as empresas onde se deseja trabalhar.</a:t>
            </a:r>
          </a:p>
          <a:p>
            <a:r>
              <a:rPr lang="pt-BR" sz="2200" b="1" dirty="0">
                <a:latin typeface="Monoceros" panose="02000505000000020004" pitchFamily="2" charset="0"/>
              </a:rPr>
              <a:t>Lembre-se que o céu é o limite. </a:t>
            </a:r>
            <a:br>
              <a:rPr lang="pt-BR" sz="2200" b="1" dirty="0">
                <a:latin typeface="Monoceros" panose="02000505000000020004" pitchFamily="2" charset="0"/>
              </a:rPr>
            </a:br>
            <a:endParaRPr lang="pt-BR" sz="2200" b="1" dirty="0">
              <a:latin typeface="Monoceros" panose="02000505000000020004" pitchFamily="2" charset="0"/>
            </a:endParaRPr>
          </a:p>
          <a:p>
            <a:r>
              <a:rPr lang="pt-BR" sz="2200" dirty="0">
                <a:latin typeface="Monoceros" panose="02000505000000020004" pitchFamily="2" charset="0"/>
              </a:rPr>
              <a:t>Portanto, identifique duas empresas nacionais e uma internacional que atua na sua área de conhecimento e liste cinco requisitos essenciais para se trabalhar nessas empresas. </a:t>
            </a:r>
          </a:p>
          <a:p>
            <a:endParaRPr lang="pt-BR" sz="2200" dirty="0">
              <a:latin typeface="Monoceros" panose="02000505000000020004" pitchFamily="2" charset="0"/>
            </a:endParaRPr>
          </a:p>
          <a:p>
            <a:r>
              <a:rPr lang="pt-BR" sz="2200" dirty="0">
                <a:latin typeface="Monoceros" panose="02000505000000020004" pitchFamily="2" charset="0"/>
              </a:rPr>
              <a:t>Se você já trabalha em uma dessas empresas, mas gostaria de crescer como funcionário, liste cinco requisitos para esse crescimento profissional.</a:t>
            </a:r>
          </a:p>
          <a:p>
            <a:endParaRPr lang="pt-BR" sz="2200" dirty="0">
              <a:latin typeface="Monoceros" panose="02000505000000020004" pitchFamily="2" charset="0"/>
            </a:endParaRPr>
          </a:p>
          <a:p>
            <a:r>
              <a:rPr lang="pt-BR" sz="2200" dirty="0">
                <a:latin typeface="Monoceros" panose="02000505000000020004" pitchFamily="2" charset="0"/>
              </a:rPr>
              <a:t>Se você deseja abrir o seu próprio negócio, liste cinco requisitos que você precisará desenvolver para atingir esse objetivo.</a:t>
            </a:r>
            <a:endParaRPr lang="pt-BR" sz="2000" dirty="0">
              <a:latin typeface="Monoceros" panose="02000505000000020004" pitchFamily="2" charset="0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6C665EA1-AF6A-3DA2-A0A5-F28F8F43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BF1E1F0-C63D-8F11-E4AD-46C8504ADA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49820CB6-22F3-EADD-900C-74945F0A1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0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428626" y="354625"/>
            <a:ext cx="11441807" cy="6160052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067" y="-343498"/>
            <a:ext cx="3290559" cy="2881981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2D4C36A-E146-687D-2627-373ACE9F6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82" y="604631"/>
            <a:ext cx="2724150" cy="4038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CD88404-3E20-93F6-0BE2-5A63D63F8D3D}"/>
              </a:ext>
            </a:extLst>
          </p:cNvPr>
          <p:cNvSpPr txBox="1"/>
          <p:nvPr/>
        </p:nvSpPr>
        <p:spPr>
          <a:xfrm>
            <a:off x="7637403" y="3429000"/>
            <a:ext cx="287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Monoceros" panose="02000505000000020004" pitchFamily="2" charset="0"/>
              </a:rPr>
              <a:t>OBRIGADO!</a:t>
            </a:r>
          </a:p>
        </p:txBody>
      </p:sp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A029ED10-89F7-457F-CF87-05E5F67BC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21" y="4380240"/>
            <a:ext cx="5855872" cy="13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8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291576"/>
            <a:ext cx="9088072" cy="571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291575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249790" y="653983"/>
            <a:ext cx="553402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SISTEMA EDUCACIONAL UBÍQUA</a:t>
            </a:r>
          </a:p>
          <a:p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ceros" panose="02000505000000020004" pitchFamily="2" charset="0"/>
              </a:rPr>
              <a:t>PROGRAMA NAVEGA</a:t>
            </a:r>
          </a:p>
          <a:p>
            <a:r>
              <a:rPr lang="pt-BR" sz="2000" b="1" dirty="0">
                <a:latin typeface="Monoceros" panose="02000505000000020004" pitchFamily="2" charset="0"/>
              </a:rPr>
              <a:t>Desenvolvimento Pessoal e Trabalhabilidade</a:t>
            </a:r>
          </a:p>
          <a:p>
            <a:endParaRPr lang="pt-BR" sz="2400" b="1" dirty="0">
              <a:latin typeface="Monoceros" panose="02000505000000020004" pitchFamily="2" charset="0"/>
            </a:endParaRPr>
          </a:p>
        </p:txBody>
      </p:sp>
      <p:pic>
        <p:nvPicPr>
          <p:cNvPr id="11266" name="Picture 2" descr="two person smiling during day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0" r="5988"/>
          <a:stretch/>
        </p:blipFill>
        <p:spPr bwMode="auto">
          <a:xfrm>
            <a:off x="6640340" y="862437"/>
            <a:ext cx="5534024" cy="4576978"/>
          </a:xfrm>
          <a:prstGeom prst="rect">
            <a:avLst/>
          </a:prstGeom>
          <a:noFill/>
          <a:effectLst>
            <a:outerShdw blurRad="685800" dist="127000" dir="2640000" sx="103000" sy="103000" algn="ctr" rotWithShape="0">
              <a:srgbClr val="000000">
                <a:alpha val="1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417055" y="1977144"/>
            <a:ext cx="3307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spc="230" dirty="0">
                <a:solidFill>
                  <a:srgbClr val="51527D"/>
                </a:solidFill>
                <a:latin typeface="Monoceros" panose="02000505000000020004" pitchFamily="2" charset="0"/>
              </a:rPr>
              <a:t>TEMAS CENTRAIS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516567" y="2315420"/>
            <a:ext cx="52672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Desenvolvimento Pessoal e Trabalhabilidade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51527D"/>
                </a:solidFill>
                <a:highlight>
                  <a:srgbClr val="FFFF00"/>
                </a:highlight>
                <a:latin typeface="Monoceros" panose="02000505000000020004" pitchFamily="2" charset="0"/>
              </a:rPr>
              <a:t>Vida Pessoal e Carreira Profissional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Mente Vencedora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Networking e </a:t>
            </a:r>
            <a:r>
              <a:rPr lang="pt-BR" sz="1600" dirty="0" err="1">
                <a:solidFill>
                  <a:srgbClr val="51527D"/>
                </a:solidFill>
                <a:latin typeface="Monoceros" panose="02000505000000020004" pitchFamily="2" charset="0"/>
              </a:rPr>
              <a:t>Netweaving</a:t>
            </a:r>
            <a:endParaRPr lang="pt-BR" sz="1600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Educação financeira de resultado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rgbClr val="FF0000"/>
                </a:solidFill>
                <a:latin typeface="Monoceros" panose="02000505000000020004" pitchFamily="2" charset="0"/>
              </a:rPr>
              <a:t>Neuroconexões</a:t>
            </a:r>
            <a:r>
              <a:rPr lang="pt-BR" sz="1600" dirty="0">
                <a:solidFill>
                  <a:srgbClr val="FF0000"/>
                </a:solidFill>
                <a:latin typeface="Monoceros" panose="02000505000000020004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Mentalidade/Atitude Ágil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Carreira sem Sofrer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Além do Diploma: Como as Soft Skills Transformam Estudantes em Profissionais Valorizados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Posicionamento único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Marca pessoal 2.0: posicionando-se estrategicamente na era digital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A jornada de um líder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51527D"/>
              </a:solidFill>
              <a:latin typeface="Monoceros" panose="02000505000000020004" pitchFamily="2" charset="0"/>
            </a:endParaRPr>
          </a:p>
        </p:txBody>
      </p:sp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2BCD439E-00B7-54A3-9B6A-FF7E56F1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40739" y="1520363"/>
            <a:ext cx="4235593" cy="34778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5500" b="1" dirty="0">
                <a:solidFill>
                  <a:srgbClr val="51527D"/>
                </a:solidFill>
                <a:latin typeface="Monoceros" panose="02000505000000020004" pitchFamily="2" charset="0"/>
              </a:rPr>
              <a:t>O que encontraram com a pesquisa?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pic>
        <p:nvPicPr>
          <p:cNvPr id="6" name="Imagem 5" descr="Uma imagem com pessoa, vestuário, homem, Cara humana&#10;&#10;Descrição gerada automaticamente">
            <a:extLst>
              <a:ext uri="{FF2B5EF4-FFF2-40B4-BE49-F238E27FC236}">
                <a16:creationId xmlns:a16="http://schemas.microsoft.com/office/drawing/2014/main" id="{979AC103-1D4C-C214-4B93-A78E1FCF2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749" y="1182883"/>
            <a:ext cx="6229251" cy="4152834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D5138451-7CB6-7A5B-55C3-270953C09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40739" y="1491612"/>
            <a:ext cx="4499370" cy="34778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5500" b="1" dirty="0">
                <a:solidFill>
                  <a:srgbClr val="51527D"/>
                </a:solidFill>
                <a:latin typeface="Monoceros" panose="02000505000000020004" pitchFamily="2" charset="0"/>
              </a:rPr>
              <a:t>Para vocês, o que é e como se constrói uma carreira?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pic>
        <p:nvPicPr>
          <p:cNvPr id="6" name="Imagem 5" descr="Uma imagem com edifício, sinalizar, ar livre, sinalética&#10;&#10;Descrição gerada automaticamente">
            <a:extLst>
              <a:ext uri="{FF2B5EF4-FFF2-40B4-BE49-F238E27FC236}">
                <a16:creationId xmlns:a16="http://schemas.microsoft.com/office/drawing/2014/main" id="{991A06A1-07AC-BCA4-E128-78A3FA8A5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3" y="1431896"/>
            <a:ext cx="5991311" cy="3994207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51A2FD79-390F-12D2-65A3-F2CD2F9DB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3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821802" y="1725997"/>
            <a:ext cx="84671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latin typeface="Monoceros" panose="02000505000000020004" pitchFamily="2" charset="0"/>
              </a:rPr>
              <a:t>Organizamos as infinitas possibilidades em quatro grupos: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b="1" dirty="0" err="1">
                <a:latin typeface="Monoceros" panose="02000505000000020004" pitchFamily="2" charset="0"/>
              </a:rPr>
              <a:t>Intraempreendedorismo</a:t>
            </a:r>
            <a:r>
              <a:rPr lang="pt-BR" sz="2600" b="1" dirty="0">
                <a:latin typeface="Monoceros" panose="02000505000000020004" pitchFamily="2" charset="0"/>
              </a:rPr>
              <a:t>: </a:t>
            </a:r>
            <a:br>
              <a:rPr lang="pt-BR" sz="2600" b="1" dirty="0">
                <a:latin typeface="Monoceros" panose="02000505000000020004" pitchFamily="2" charset="0"/>
              </a:rPr>
            </a:br>
            <a:r>
              <a:rPr lang="pt-BR" sz="2600" dirty="0">
                <a:latin typeface="Monoceros" panose="02000505000000020004" pitchFamily="2" charset="0"/>
              </a:rPr>
              <a:t>construir a carreira em empresas privadas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b="1" dirty="0" err="1">
                <a:latin typeface="Monoceros" panose="02000505000000020004" pitchFamily="2" charset="0"/>
              </a:rPr>
              <a:t>Intraempreendedorismo</a:t>
            </a:r>
            <a:r>
              <a:rPr lang="pt-BR" sz="2600" b="1" dirty="0">
                <a:latin typeface="Monoceros" panose="02000505000000020004" pitchFamily="2" charset="0"/>
              </a:rPr>
              <a:t>: </a:t>
            </a:r>
            <a:br>
              <a:rPr lang="pt-BR" sz="2600" b="1" dirty="0">
                <a:latin typeface="Monoceros" panose="02000505000000020004" pitchFamily="2" charset="0"/>
              </a:rPr>
            </a:br>
            <a:r>
              <a:rPr lang="pt-BR" sz="2600" dirty="0">
                <a:latin typeface="Monoceros" panose="02000505000000020004" pitchFamily="2" charset="0"/>
              </a:rPr>
              <a:t>construir a carreira em organizações públicas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b="1" dirty="0">
                <a:latin typeface="Monoceros" panose="02000505000000020004" pitchFamily="2" charset="0"/>
              </a:rPr>
              <a:t>Empreendedorismo: </a:t>
            </a:r>
            <a:br>
              <a:rPr lang="pt-BR" sz="2600" b="1" dirty="0">
                <a:latin typeface="Monoceros" panose="02000505000000020004" pitchFamily="2" charset="0"/>
              </a:rPr>
            </a:br>
            <a:r>
              <a:rPr lang="pt-BR" sz="2600" dirty="0">
                <a:latin typeface="Monoceros" panose="02000505000000020004" pitchFamily="2" charset="0"/>
              </a:rPr>
              <a:t>construir a carreira com o próprio negócio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b="1" dirty="0">
                <a:latin typeface="Monoceros" panose="02000505000000020004" pitchFamily="2" charset="0"/>
              </a:rPr>
              <a:t>Empreendedorismo ou </a:t>
            </a:r>
            <a:r>
              <a:rPr lang="pt-BR" sz="2600" b="1" dirty="0" err="1">
                <a:latin typeface="Monoceros" panose="02000505000000020004" pitchFamily="2" charset="0"/>
              </a:rPr>
              <a:t>intraempreendedorismo</a:t>
            </a:r>
            <a:r>
              <a:rPr lang="pt-BR" sz="2600" b="1" dirty="0">
                <a:latin typeface="Monoceros" panose="02000505000000020004" pitchFamily="2" charset="0"/>
              </a:rPr>
              <a:t>: </a:t>
            </a:r>
            <a:br>
              <a:rPr lang="pt-BR" sz="2600" b="1" dirty="0">
                <a:latin typeface="Monoceros" panose="02000505000000020004" pitchFamily="2" charset="0"/>
              </a:rPr>
            </a:br>
            <a:r>
              <a:rPr lang="pt-BR" sz="2600" dirty="0">
                <a:latin typeface="Monoceros" panose="02000505000000020004" pitchFamily="2" charset="0"/>
              </a:rPr>
              <a:t>construir a carreira no terceiro setor (ONG / Empresas sem fins lucrativos)</a:t>
            </a: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D9E71F9D-F430-D0BF-F5C3-F9377D9D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843218" y="1461792"/>
            <a:ext cx="845689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latin typeface="Monoceros" panose="02000505000000020004" pitchFamily="2" charset="0"/>
              </a:rPr>
              <a:t>Independente de empreender ou </a:t>
            </a:r>
            <a:r>
              <a:rPr lang="pt-BR" sz="2200" b="1" dirty="0" err="1">
                <a:latin typeface="Monoceros" panose="02000505000000020004" pitchFamily="2" charset="0"/>
              </a:rPr>
              <a:t>intraempreeder</a:t>
            </a:r>
            <a:r>
              <a:rPr lang="pt-BR" sz="2200" b="1" dirty="0">
                <a:latin typeface="Monoceros" panose="02000505000000020004" pitchFamily="2" charset="0"/>
              </a:rPr>
              <a:t>, podemos  garantir que algumas ações são necessárias e precisam ser seguidas, para a realização dos nossos sonhos: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b="1" dirty="0">
                <a:latin typeface="Monoceros" panose="02000505000000020004" pitchFamily="2" charset="0"/>
              </a:rPr>
              <a:t>Saber o que lhe move. </a:t>
            </a:r>
            <a:r>
              <a:rPr lang="pt-BR" sz="2200" dirty="0">
                <a:latin typeface="Monoceros" panose="02000505000000020004" pitchFamily="2" charset="0"/>
              </a:rPr>
              <a:t>Quais seus sonhos e objetivos?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b="1" dirty="0">
                <a:latin typeface="Monoceros" panose="02000505000000020004" pitchFamily="2" charset="0"/>
              </a:rPr>
              <a:t>Dominar, ao menos, uma área de conhecimento. </a:t>
            </a:r>
            <a:r>
              <a:rPr lang="pt-BR" sz="2200" dirty="0">
                <a:latin typeface="Monoceros" panose="02000505000000020004" pitchFamily="2" charset="0"/>
              </a:rPr>
              <a:t>O que você sabe muito, o que você sabe pouco e o que não sabe, mas precisa aprender?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b="1" dirty="0">
                <a:latin typeface="Monoceros" panose="02000505000000020004" pitchFamily="2" charset="0"/>
              </a:rPr>
              <a:t>Identificar as empresas que sejam importantes para o seu desenvolvimento. </a:t>
            </a:r>
            <a:r>
              <a:rPr lang="pt-BR" sz="2200" dirty="0">
                <a:latin typeface="Monoceros" panose="02000505000000020004" pitchFamily="2" charset="0"/>
              </a:rPr>
              <a:t>Onde trabalha? Onde gostaria de trabalhar?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b="1" dirty="0">
                <a:latin typeface="Monoceros" panose="02000505000000020004" pitchFamily="2" charset="0"/>
              </a:rPr>
              <a:t>Saber se apresentar para qualquer empresa. </a:t>
            </a:r>
            <a:r>
              <a:rPr lang="pt-BR" sz="2200" dirty="0">
                <a:latin typeface="Monoceros" panose="02000505000000020004" pitchFamily="2" charset="0"/>
              </a:rPr>
              <a:t>Já fez seu currículo? Já gravou algum vídeo se apresentando?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b="1" dirty="0">
                <a:latin typeface="Monoceros" panose="02000505000000020004" pitchFamily="2" charset="0"/>
              </a:rPr>
              <a:t>Conhecer seus pontos fortes e a melhorar. </a:t>
            </a:r>
            <a:r>
              <a:rPr lang="pt-BR" sz="2200" dirty="0">
                <a:latin typeface="Monoceros" panose="02000505000000020004" pitchFamily="2" charset="0"/>
              </a:rPr>
              <a:t>Já fez algum teste de perfil comportamental? </a:t>
            </a: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429B5E77-BD49-3B6C-8ACB-A2A05EB61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40739" y="1491612"/>
            <a:ext cx="6298568" cy="39395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5000" b="1" dirty="0">
                <a:solidFill>
                  <a:srgbClr val="51527D"/>
                </a:solidFill>
                <a:latin typeface="Monoceros" panose="02000505000000020004" pitchFamily="2" charset="0"/>
              </a:rPr>
              <a:t>Anote em um papel seus sonhos (objetivos) e crie um plano para cada um deles.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pic>
        <p:nvPicPr>
          <p:cNvPr id="7" name="Imagem 6" descr="Uma imagem com ar livre, roda, Roda de bicicleta, Veículo terrestre&#10;&#10;Descrição gerada automaticamente">
            <a:extLst>
              <a:ext uri="{FF2B5EF4-FFF2-40B4-BE49-F238E27FC236}">
                <a16:creationId xmlns:a16="http://schemas.microsoft.com/office/drawing/2014/main" id="{F3364CC7-231C-23D0-DC50-FD28DCF86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644" y="494754"/>
            <a:ext cx="3713356" cy="5570034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FB8E729A-462F-82DF-1D12-7D38A3FC2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40739" y="1289531"/>
            <a:ext cx="5863671" cy="39395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5000" b="1" dirty="0">
                <a:solidFill>
                  <a:srgbClr val="51527D"/>
                </a:solidFill>
                <a:latin typeface="Monoceros" panose="02000505000000020004" pitchFamily="2" charset="0"/>
              </a:rPr>
              <a:t>Faça um </a:t>
            </a:r>
            <a:r>
              <a:rPr lang="pt-BR" sz="5000" b="1" dirty="0" err="1">
                <a:solidFill>
                  <a:srgbClr val="51527D"/>
                </a:solidFill>
                <a:latin typeface="Monoceros" panose="02000505000000020004" pitchFamily="2" charset="0"/>
              </a:rPr>
              <a:t>check</a:t>
            </a:r>
            <a:r>
              <a:rPr lang="pt-BR" sz="5000" b="1" dirty="0">
                <a:solidFill>
                  <a:srgbClr val="51527D"/>
                </a:solidFill>
                <a:latin typeface="Monoceros" panose="02000505000000020004" pitchFamily="2" charset="0"/>
              </a:rPr>
              <a:t> </a:t>
            </a:r>
            <a:r>
              <a:rPr lang="pt-BR" sz="5000" b="1" dirty="0" err="1">
                <a:solidFill>
                  <a:srgbClr val="51527D"/>
                </a:solidFill>
                <a:latin typeface="Monoceros" panose="02000505000000020004" pitchFamily="2" charset="0"/>
              </a:rPr>
              <a:t>list</a:t>
            </a:r>
            <a:r>
              <a:rPr lang="pt-BR" sz="5000" b="1" dirty="0">
                <a:solidFill>
                  <a:srgbClr val="51527D"/>
                </a:solidFill>
                <a:latin typeface="Monoceros" panose="02000505000000020004" pitchFamily="2" charset="0"/>
              </a:rPr>
              <a:t> dos conteúdos que precisa aprender e um plano de ação para cada um deles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pic>
        <p:nvPicPr>
          <p:cNvPr id="6" name="Imagem 5" descr="Uma imagem com escrita à mão, Consumíveis de escritório, texto, Material de escritório&#10;&#10;Descrição gerada automaticamente">
            <a:extLst>
              <a:ext uri="{FF2B5EF4-FFF2-40B4-BE49-F238E27FC236}">
                <a16:creationId xmlns:a16="http://schemas.microsoft.com/office/drawing/2014/main" id="{35CF554E-2BCA-F0F4-C26C-175ED6F71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33" r="-1"/>
          <a:stretch/>
        </p:blipFill>
        <p:spPr>
          <a:xfrm>
            <a:off x="7672039" y="815009"/>
            <a:ext cx="4519961" cy="4949445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95E7D60B-ECEF-0B02-ACCE-BF12A72C3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07285" y="1289531"/>
            <a:ext cx="6833827" cy="39395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5000" b="1" dirty="0">
                <a:solidFill>
                  <a:srgbClr val="51527D"/>
                </a:solidFill>
                <a:latin typeface="Monoceros" panose="02000505000000020004" pitchFamily="2" charset="0"/>
              </a:rPr>
              <a:t>Onde você gostaria de trabalhar? </a:t>
            </a:r>
            <a:br>
              <a:rPr lang="pt-BR" sz="5000" b="1" dirty="0">
                <a:solidFill>
                  <a:srgbClr val="51527D"/>
                </a:solidFill>
                <a:latin typeface="Monoceros" panose="02000505000000020004" pitchFamily="2" charset="0"/>
              </a:rPr>
            </a:br>
            <a:r>
              <a:rPr lang="pt-BR" sz="5000" b="1" dirty="0">
                <a:solidFill>
                  <a:srgbClr val="51527D"/>
                </a:solidFill>
                <a:latin typeface="Monoceros" panose="02000505000000020004" pitchFamily="2" charset="0"/>
              </a:rPr>
              <a:t>Já visitou as possíveis empresas? </a:t>
            </a:r>
            <a:br>
              <a:rPr lang="pt-BR" sz="5000" b="1" dirty="0">
                <a:solidFill>
                  <a:srgbClr val="51527D"/>
                </a:solidFill>
                <a:latin typeface="Monoceros" panose="02000505000000020004" pitchFamily="2" charset="0"/>
              </a:rPr>
            </a:br>
            <a:r>
              <a:rPr lang="pt-BR" sz="5000" b="1" dirty="0">
                <a:solidFill>
                  <a:srgbClr val="51527D"/>
                </a:solidFill>
                <a:latin typeface="Monoceros" panose="02000505000000020004" pitchFamily="2" charset="0"/>
              </a:rPr>
              <a:t>Já pesquisou sobre elas?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26/02/2025</a:t>
            </a:r>
          </a:p>
        </p:txBody>
      </p:sp>
      <p:pic>
        <p:nvPicPr>
          <p:cNvPr id="7" name="Imagem 6" descr="Uma imagem com céu, edifício, arquitetura, Edifício comercial&#10;&#10;Descrição gerada automaticamente">
            <a:extLst>
              <a:ext uri="{FF2B5EF4-FFF2-40B4-BE49-F238E27FC236}">
                <a16:creationId xmlns:a16="http://schemas.microsoft.com/office/drawing/2014/main" id="{D4B3CEC4-6EA7-1E75-AF45-A1AE8BF3B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520" y="607256"/>
            <a:ext cx="3536060" cy="5304090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658F84A9-A2A5-5A18-D8DA-1E6B0A5A4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4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9942C407B8404CBC66BE2EF104DE0B" ma:contentTypeVersion="4" ma:contentTypeDescription="Create a new document." ma:contentTypeScope="" ma:versionID="1a003659c15fce9ac3501c3ffa395a90">
  <xsd:schema xmlns:xsd="http://www.w3.org/2001/XMLSchema" xmlns:xs="http://www.w3.org/2001/XMLSchema" xmlns:p="http://schemas.microsoft.com/office/2006/metadata/properties" xmlns:ns2="c2154cb0-fe3a-48d3-a3c5-5e65a4f0f05f" targetNamespace="http://schemas.microsoft.com/office/2006/metadata/properties" ma:root="true" ma:fieldsID="a49a2ece0428054fcef95295fafa020f" ns2:_="">
    <xsd:import namespace="c2154cb0-fe3a-48d3-a3c5-5e65a4f0f0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154cb0-fe3a-48d3-a3c5-5e65a4f0f0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2EB310-FBBF-48F8-A356-E5EE879A71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154cb0-fe3a-48d3-a3c5-5e65a4f0f0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2D331F-6CDB-423A-90FD-04C5C7183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9A5280-CEEE-4163-8CD2-7C2149249C4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722</Words>
  <Application>Microsoft Office PowerPoint</Application>
  <PresentationFormat>Widescreen</PresentationFormat>
  <Paragraphs>81</Paragraphs>
  <Slides>19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ERNANDES RODRIGUES DO NASCIMENTO</dc:creator>
  <cp:lastModifiedBy>Jose Alday Pinheiro Alves</cp:lastModifiedBy>
  <cp:revision>32</cp:revision>
  <cp:lastPrinted>2024-02-22T19:20:55Z</cp:lastPrinted>
  <dcterms:created xsi:type="dcterms:W3CDTF">2023-06-20T08:27:49Z</dcterms:created>
  <dcterms:modified xsi:type="dcterms:W3CDTF">2025-02-28T18:10:24Z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0x010100589942C407B8404CBC66BE2EF104DE0B</vt:lpwstr>
  </property>
</Properties>
</file>